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11C239-80F0-430F-ACAE-06D27D17F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tr-TR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Sahihayn’daki</a:t>
            </a: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Hadislerin Güvenilirliği Meselesi</a:t>
            </a:r>
            <a:endParaRPr lang="tr-TR" sz="6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59E555C-74D7-4722-A25E-C27762DBC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9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B119EC-C34C-44A2-A8BD-6481234FF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65275"/>
            <a:ext cx="8915400" cy="476338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Buhari ve Müslim’in </a:t>
            </a:r>
            <a:r>
              <a:rPr lang="tr-TR" sz="2000" b="1" dirty="0" err="1"/>
              <a:t>Sahihayn</a:t>
            </a:r>
            <a:r>
              <a:rPr lang="tr-TR" sz="2000" dirty="0"/>
              <a:t> olarak da bilinen eserlerinde yer alan her bir hadisin kesinlikle sahih olduğu ve bu konuda yapılacak bir araştırmanın lüzumsuzluğu ısrarla vurgulanmıştır.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Bununla birlikte, geleneğimizde, söz konusu eserlerin, her ne kadar bu alanda eşsiz kabul edilseler de hata ve kusurdan tamamen arınmış görülemeyeceğini belirten ilim adamları da var olagelmiştir.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Buhari’nin </a:t>
            </a:r>
            <a:r>
              <a:rPr lang="tr-TR" sz="2000" i="1" dirty="0" err="1"/>
              <a:t>Sahih</a:t>
            </a:r>
            <a:r>
              <a:rPr lang="tr-TR" sz="2000" dirty="0" err="1"/>
              <a:t>’ini</a:t>
            </a:r>
            <a:r>
              <a:rPr lang="tr-TR" sz="2000" dirty="0"/>
              <a:t> üstün tutanlar olduğu gibi, Müslim’in </a:t>
            </a:r>
            <a:r>
              <a:rPr lang="tr-TR" sz="2000" i="1" dirty="0" err="1"/>
              <a:t>Sahih</a:t>
            </a:r>
            <a:r>
              <a:rPr lang="tr-TR" sz="2000" dirty="0" err="1"/>
              <a:t>’inin</a:t>
            </a:r>
            <a:r>
              <a:rPr lang="tr-TR" sz="2000" dirty="0"/>
              <a:t> tercih edilmesi gerektiği görüşünü savunanlar da vardır.</a:t>
            </a:r>
          </a:p>
          <a:p>
            <a:pPr algn="just"/>
            <a:endParaRPr lang="tr-TR" sz="24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5598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98A32B-6DBE-43BD-9AC0-F65DA539D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Farklı görüşler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C658F8-D125-419D-8139-CDAE7A0B7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477927"/>
            <a:ext cx="9085337" cy="516742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200" dirty="0"/>
              <a:t>Mehmet Emin </a:t>
            </a:r>
            <a:r>
              <a:rPr lang="tr-TR" sz="2200" dirty="0" err="1"/>
              <a:t>Özafşar</a:t>
            </a:r>
            <a:r>
              <a:rPr lang="tr-TR" sz="2200" dirty="0"/>
              <a:t>, buna «</a:t>
            </a:r>
            <a:r>
              <a:rPr lang="tr-TR" sz="2200" b="1" dirty="0"/>
              <a:t>Eser karizması</a:t>
            </a:r>
            <a:r>
              <a:rPr lang="tr-TR" sz="2200" dirty="0"/>
              <a:t>» diyor.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/>
              <a:t>Cemaleddin</a:t>
            </a:r>
            <a:r>
              <a:rPr lang="tr-TR" sz="2200" dirty="0"/>
              <a:t> el-</a:t>
            </a:r>
            <a:r>
              <a:rPr lang="tr-TR" sz="2200" dirty="0" err="1"/>
              <a:t>Kasımi</a:t>
            </a:r>
            <a:r>
              <a:rPr lang="tr-TR" sz="2200" dirty="0"/>
              <a:t> (ö. </a:t>
            </a:r>
            <a:r>
              <a:rPr lang="tr-TR" sz="2200"/>
              <a:t>1914) bir </a:t>
            </a:r>
            <a:r>
              <a:rPr lang="tr-TR" sz="2200" dirty="0"/>
              <a:t>hadisin sahih olup olmadığına karar verebilmek için </a:t>
            </a:r>
            <a:r>
              <a:rPr lang="tr-TR" sz="2200" u="sng" dirty="0"/>
              <a:t>hangi kitapta bulunduğuna bakmak yerine onu nakleden kişilerin tetkik edilmesi gerektiğini</a:t>
            </a:r>
            <a:r>
              <a:rPr lang="tr-TR" sz="2200" dirty="0"/>
              <a:t> ifade etmiştir.</a:t>
            </a:r>
          </a:p>
          <a:p>
            <a:pPr algn="just">
              <a:lnSpc>
                <a:spcPct val="150000"/>
              </a:lnSpc>
            </a:pPr>
            <a:r>
              <a:rPr lang="tr-TR" sz="2200" b="1" dirty="0"/>
              <a:t>Hadislerin sıhhati </a:t>
            </a:r>
            <a:r>
              <a:rPr lang="tr-TR" sz="2200" b="1" dirty="0" err="1"/>
              <a:t>ictihâdî</a:t>
            </a:r>
            <a:r>
              <a:rPr lang="tr-TR" sz="2200" b="1" dirty="0"/>
              <a:t> bir konudur diyenler:</a:t>
            </a:r>
          </a:p>
          <a:p>
            <a:pPr algn="just">
              <a:lnSpc>
                <a:spcPct val="150000"/>
              </a:lnSpc>
            </a:pPr>
            <a:r>
              <a:rPr lang="tr-TR" sz="2200" dirty="0"/>
              <a:t>Hâkim en-</a:t>
            </a:r>
            <a:r>
              <a:rPr lang="tr-TR" sz="2200" dirty="0" err="1"/>
              <a:t>Nîsaburî</a:t>
            </a:r>
            <a:r>
              <a:rPr lang="tr-TR" sz="2200" dirty="0"/>
              <a:t> (ö. 405), «Müslim’in, Buhari’nin kendilerinden hadis rivayet ettiği 434 râvinin rivayetini kendi kitabına almaya değer görmediğini; aynı şekilde, Buhari’nin, Müslim’in kendilerinden hadis rivayet ettiği 625 râvinin rivayetini kendi kitabına alınacak vasıflarda bulmadığını» belirtmiştir. </a:t>
            </a:r>
          </a:p>
          <a:p>
            <a:pPr algn="just"/>
            <a:endParaRPr lang="tr-TR" sz="2200" dirty="0"/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414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797C98-6D16-466F-B215-51AF165CC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12381"/>
            <a:ext cx="9138500" cy="573094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200" dirty="0" err="1"/>
              <a:t>İbnu’s</a:t>
            </a:r>
            <a:r>
              <a:rPr lang="tr-TR" sz="2200" dirty="0"/>
              <a:t>-Salâh, </a:t>
            </a:r>
            <a:r>
              <a:rPr lang="tr-TR" sz="2200" dirty="0" err="1"/>
              <a:t>Sahihayn’daki</a:t>
            </a:r>
            <a:r>
              <a:rPr lang="tr-TR" sz="2200" dirty="0"/>
              <a:t> hadislerin her birinin kesinlikle sahih olduğunu ifade etmesine rağmen, bir hadis için «sahihtir» dendiği zaman, bu ifadeyle o hadisin senedinin sıhhat şartlarını taşıdığının kastedildiğini, metninin ise kesinlikle sahih olduğunun iddia edilmediğini belirtmiştir.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/>
              <a:t>Ebu’l-Velid</a:t>
            </a:r>
            <a:r>
              <a:rPr lang="tr-TR" sz="2200" dirty="0"/>
              <a:t> el-</a:t>
            </a:r>
            <a:r>
              <a:rPr lang="tr-TR" sz="2200" dirty="0" err="1"/>
              <a:t>Bâcî</a:t>
            </a:r>
            <a:r>
              <a:rPr lang="tr-TR" sz="2200" dirty="0"/>
              <a:t>, </a:t>
            </a:r>
            <a:r>
              <a:rPr lang="tr-TR" sz="2200" dirty="0" err="1"/>
              <a:t>Alâî</a:t>
            </a:r>
            <a:r>
              <a:rPr lang="tr-TR" sz="2200" dirty="0"/>
              <a:t>, </a:t>
            </a:r>
            <a:r>
              <a:rPr lang="tr-TR" sz="2200" dirty="0" err="1"/>
              <a:t>İbn</a:t>
            </a:r>
            <a:r>
              <a:rPr lang="tr-TR" sz="2200" dirty="0"/>
              <a:t> </a:t>
            </a:r>
            <a:r>
              <a:rPr lang="tr-TR" sz="2200" dirty="0" err="1"/>
              <a:t>Teymiyye</a:t>
            </a:r>
            <a:r>
              <a:rPr lang="tr-TR" sz="2200" dirty="0"/>
              <a:t>, </a:t>
            </a:r>
            <a:r>
              <a:rPr lang="tr-TR" sz="2200" dirty="0" err="1"/>
              <a:t>İbnü’l-Hümâm</a:t>
            </a:r>
            <a:r>
              <a:rPr lang="tr-TR" sz="2200" dirty="0"/>
              <a:t> gibi alimler de bu görüştedirler.</a:t>
            </a:r>
          </a:p>
          <a:p>
            <a:pPr algn="just">
              <a:lnSpc>
                <a:spcPct val="150000"/>
              </a:lnSpc>
            </a:pPr>
            <a:r>
              <a:rPr lang="tr-TR" sz="2200" b="1" dirty="0" err="1"/>
              <a:t>Sahihayn</a:t>
            </a:r>
            <a:r>
              <a:rPr lang="tr-TR" sz="2200" b="1" dirty="0"/>
              <a:t> hakkında </a:t>
            </a:r>
            <a:r>
              <a:rPr lang="tr-TR" sz="2200" b="1" dirty="0" err="1"/>
              <a:t>icmâ</a:t>
            </a:r>
            <a:r>
              <a:rPr lang="tr-TR" sz="2200" b="1" dirty="0"/>
              <a:t> olmadığını iddia edenler:</a:t>
            </a:r>
          </a:p>
          <a:p>
            <a:pPr algn="just">
              <a:lnSpc>
                <a:spcPct val="150000"/>
              </a:lnSpc>
            </a:pPr>
            <a:r>
              <a:rPr lang="tr-TR" sz="2200" dirty="0"/>
              <a:t>Hâkim en-</a:t>
            </a:r>
            <a:r>
              <a:rPr lang="tr-TR" sz="2200" dirty="0" err="1"/>
              <a:t>Nisaburî</a:t>
            </a:r>
            <a:r>
              <a:rPr lang="tr-TR" sz="2200" dirty="0"/>
              <a:t>, Müslim’in «Ben buraya sadece âlimlerin ittifak ettikleri hadisleri aldım» ifadesini kabul etmemiştir. </a:t>
            </a:r>
          </a:p>
          <a:p>
            <a:pPr algn="just">
              <a:lnSpc>
                <a:spcPct val="150000"/>
              </a:lnSpc>
            </a:pPr>
            <a:r>
              <a:rPr lang="tr-TR" sz="2200" dirty="0"/>
              <a:t>İzmirli İsmail Hakkı, </a:t>
            </a:r>
            <a:r>
              <a:rPr lang="tr-TR" sz="2200" dirty="0" err="1"/>
              <a:t>Mevdudi</a:t>
            </a:r>
            <a:r>
              <a:rPr lang="tr-TR" sz="2200" dirty="0"/>
              <a:t> ve </a:t>
            </a:r>
            <a:r>
              <a:rPr lang="tr-TR" sz="2200" dirty="0" err="1"/>
              <a:t>Mehmed</a:t>
            </a:r>
            <a:r>
              <a:rPr lang="tr-TR" sz="2200" dirty="0"/>
              <a:t> Said Hatiboğlu gibi yakın dönem alimleri de bu görüştedir. Bu </a:t>
            </a:r>
            <a:r>
              <a:rPr lang="tr-TR" sz="2200" dirty="0" err="1"/>
              <a:t>icmâ</a:t>
            </a:r>
            <a:r>
              <a:rPr lang="tr-TR" sz="2200" dirty="0"/>
              <a:t> düşüncesinin sonradan hicri VI. Yüzyılda ortaya atıldığını görmekteyiz.</a:t>
            </a:r>
          </a:p>
        </p:txBody>
      </p:sp>
    </p:spTree>
    <p:extLst>
      <p:ext uri="{BB962C8B-B14F-4D97-AF65-F5344CB8AC3E}">
        <p14:creationId xmlns:p14="http://schemas.microsoft.com/office/powerpoint/2010/main" val="29177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DF72B8-2DE1-4222-8132-D0BDEB32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Sahihayn’da</a:t>
            </a:r>
            <a:r>
              <a:rPr lang="tr-TR" b="1" dirty="0"/>
              <a:t> Eleştiriye Uğrayan Bazı Rivayetler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A7AC5C-8499-4A5E-8939-88388C216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828800"/>
            <a:ext cx="9234193" cy="494414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tr-TR" sz="2200" dirty="0" err="1"/>
              <a:t>Katâde</a:t>
            </a:r>
            <a:r>
              <a:rPr lang="tr-TR" sz="2200" dirty="0"/>
              <a:t> (ö. 117), Hz. Adem ile Hz. Musa’nın kader konusunda tartıştığı rivayeti bâtıl kabul etmiştir.</a:t>
            </a:r>
          </a:p>
          <a:p>
            <a:pPr algn="just">
              <a:lnSpc>
                <a:spcPct val="160000"/>
              </a:lnSpc>
            </a:pPr>
            <a:r>
              <a:rPr lang="tr-TR" sz="2200" dirty="0"/>
              <a:t>İmam Mâlik'in (ö. 179), «Allah Adem’i kendi suretinde yaratmıştır» rivayetinin aktarılmasını yasakladığı nakledilmiştir.</a:t>
            </a:r>
          </a:p>
          <a:p>
            <a:pPr algn="just">
              <a:lnSpc>
                <a:spcPct val="160000"/>
              </a:lnSpc>
            </a:pPr>
            <a:r>
              <a:rPr lang="tr-TR" sz="2200" dirty="0" err="1"/>
              <a:t>Kureyş’ten</a:t>
            </a:r>
            <a:r>
              <a:rPr lang="tr-TR" sz="2200" dirty="0"/>
              <a:t> bazı kimselerin insanları felakete götüreceğini belirten rivayet hakkında </a:t>
            </a:r>
            <a:r>
              <a:rPr lang="tr-TR" sz="2200" dirty="0" err="1"/>
              <a:t>Ahmed</a:t>
            </a:r>
            <a:r>
              <a:rPr lang="tr-TR" sz="2200" dirty="0"/>
              <a:t> b. </a:t>
            </a:r>
            <a:r>
              <a:rPr lang="tr-TR" sz="2200" dirty="0" err="1"/>
              <a:t>Hanbel</a:t>
            </a:r>
            <a:r>
              <a:rPr lang="tr-TR" sz="2200" dirty="0"/>
              <a:t> (ö. 241), oğluna -başka hadislere muhalif olduğu için- kitabından silmesini söylemiştir.</a:t>
            </a:r>
          </a:p>
          <a:p>
            <a:pPr algn="just">
              <a:lnSpc>
                <a:spcPct val="160000"/>
              </a:lnSpc>
            </a:pPr>
            <a:r>
              <a:rPr lang="tr-TR" sz="2200" dirty="0"/>
              <a:t>İmam Buhari (ö. 256), Sahih-i Müslim’de, yaratılışın yedi günde gerçekleştiğini ifade eden rivayetin Hz. Peygamber’e atfedilmesini hatalı bulmuş ve bu sözlerin </a:t>
            </a:r>
            <a:r>
              <a:rPr lang="tr-TR" sz="2200" dirty="0" err="1"/>
              <a:t>Ka’b’a</a:t>
            </a:r>
            <a:r>
              <a:rPr lang="tr-TR" sz="2200" dirty="0"/>
              <a:t> ait olduğunu belirtmiştir. «Allah, toprağı cumartesi yarattı…» (Müslim, </a:t>
            </a:r>
            <a:r>
              <a:rPr lang="tr-TR" sz="2200" dirty="0" err="1"/>
              <a:t>Sıfatu’l-Kıyame</a:t>
            </a:r>
            <a:r>
              <a:rPr lang="tr-TR" sz="2200" dirty="0"/>
              <a:t>, 2)</a:t>
            </a:r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12810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4943B1-8388-4ABA-AD9D-82869EA5C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80483"/>
            <a:ext cx="8915400" cy="5677787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60000"/>
              </a:lnSpc>
              <a:buClr>
                <a:srgbClr val="A53010"/>
              </a:buClr>
            </a:pP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İbn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Kuteybe (ö. 276), Bayram günü Hz. Peygamber’in huzurunda kalkanlar ve mızraklarla oyun oynandığı yönündeki rivayetin batıl olduğunu iddia etmiştir.</a:t>
            </a:r>
            <a:endParaRPr lang="tr-TR" sz="2400" dirty="0"/>
          </a:p>
          <a:p>
            <a:pPr algn="just">
              <a:lnSpc>
                <a:spcPct val="160000"/>
              </a:lnSpc>
            </a:pPr>
            <a:r>
              <a:rPr lang="tr-TR" sz="2400" dirty="0"/>
              <a:t>Ebu Cafer et-</a:t>
            </a:r>
            <a:r>
              <a:rPr lang="tr-TR" sz="2400" dirty="0" err="1"/>
              <a:t>Tahâvî</a:t>
            </a:r>
            <a:r>
              <a:rPr lang="tr-TR" sz="2400" dirty="0"/>
              <a:t> (ö. 321), </a:t>
            </a:r>
            <a:r>
              <a:rPr lang="tr-TR" sz="2400" dirty="0" err="1"/>
              <a:t>İbn</a:t>
            </a:r>
            <a:r>
              <a:rPr lang="tr-TR" sz="2400" dirty="0"/>
              <a:t> Abbas’ın, </a:t>
            </a:r>
            <a:r>
              <a:rPr lang="tr-TR" sz="2400" dirty="0" err="1"/>
              <a:t>Rasulullah</a:t>
            </a:r>
            <a:r>
              <a:rPr lang="tr-TR" sz="2400" dirty="0"/>
              <a:t> bir yemin ve şahit ile hüküm verdiği rivayetinin münker olduğunu iddia etmiştir.</a:t>
            </a:r>
          </a:p>
          <a:p>
            <a:pPr algn="just">
              <a:lnSpc>
                <a:spcPct val="160000"/>
              </a:lnSpc>
            </a:pPr>
            <a:r>
              <a:rPr lang="tr-TR" sz="2400" dirty="0"/>
              <a:t>Ebu </a:t>
            </a:r>
            <a:r>
              <a:rPr lang="tr-TR" sz="2400" dirty="0" err="1"/>
              <a:t>Bekr</a:t>
            </a:r>
            <a:r>
              <a:rPr lang="tr-TR" sz="2400" dirty="0"/>
              <a:t> el-</a:t>
            </a:r>
            <a:r>
              <a:rPr lang="tr-TR" sz="2400" dirty="0" err="1"/>
              <a:t>Cessâs</a:t>
            </a:r>
            <a:r>
              <a:rPr lang="tr-TR" sz="2400" dirty="0"/>
              <a:t> (ö. 370), Hz. Peygambere sihir yapıldığını söyleyen rivayetin mülhitler tarafından uydurulduğunu iddia etmiştir.</a:t>
            </a:r>
          </a:p>
          <a:p>
            <a:pPr lvl="0" algn="just">
              <a:lnSpc>
                <a:spcPct val="160000"/>
              </a:lnSpc>
              <a:buClr>
                <a:srgbClr val="A53010"/>
              </a:buClr>
            </a:pP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İbn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Abdilber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(ö. 463),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Amr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b.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Meymun’un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Cahiliye döneminde, bir maymunun zina yaptığı için maymunlar tarafından recmedildiğini; kendisinin de onlarla birlikte taş attığını ifade ettiği rivayetin ilim ehli tarafından kabul görmediğini belirtmiştir.</a:t>
            </a:r>
          </a:p>
          <a:p>
            <a:pPr algn="just"/>
            <a:endParaRPr lang="tr-TR" sz="2400" dirty="0"/>
          </a:p>
          <a:p>
            <a:pPr algn="just"/>
            <a:endParaRPr lang="tr-TR" sz="2200" dirty="0"/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883146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5402D3-0D8B-4C6A-9940-93BD281BB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584791"/>
            <a:ext cx="9170397" cy="627320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tr-TR" sz="2000" dirty="0"/>
              <a:t>Fahreddin er-Razi’nin (ö. 606), Hz. İbrahim’in üç defa yalan söylediğini belirten rivayetini kabul edilmemesi gerektiğini belirtmiştir. </a:t>
            </a:r>
          </a:p>
          <a:p>
            <a:pPr algn="just">
              <a:lnSpc>
                <a:spcPct val="160000"/>
              </a:lnSpc>
            </a:pPr>
            <a:r>
              <a:rPr lang="tr-TR" sz="2000" dirty="0" err="1"/>
              <a:t>Nevevî</a:t>
            </a:r>
            <a:r>
              <a:rPr lang="tr-TR" sz="2000" dirty="0"/>
              <a:t> (ö. 676), Hz. </a:t>
            </a:r>
            <a:r>
              <a:rPr lang="tr-TR" sz="2000" dirty="0" err="1"/>
              <a:t>Sevde’nin</a:t>
            </a:r>
            <a:r>
              <a:rPr lang="tr-TR" sz="2000" dirty="0"/>
              <a:t> Hz. Peygamber’den sonra ilk ölen eşi olduğu yönündeki Buhari hadisinin batıl olduğunu söyler.  </a:t>
            </a:r>
          </a:p>
          <a:p>
            <a:pPr algn="just">
              <a:lnSpc>
                <a:spcPct val="160000"/>
              </a:lnSpc>
            </a:pPr>
            <a:r>
              <a:rPr lang="tr-TR" sz="2000" dirty="0"/>
              <a:t>Zehebî (ö. 748) «Kim benim veli kuluma düşmanlık ederse ben de ona harp ilan ederim...» rivayetinin </a:t>
            </a:r>
            <a:r>
              <a:rPr lang="tr-TR" sz="2000" dirty="0" err="1"/>
              <a:t>garib</a:t>
            </a:r>
            <a:r>
              <a:rPr lang="tr-TR" sz="2000" dirty="0"/>
              <a:t> olduğunu ve </a:t>
            </a:r>
            <a:r>
              <a:rPr lang="tr-TR" sz="2000" i="1" dirty="0"/>
              <a:t>el-</a:t>
            </a:r>
            <a:r>
              <a:rPr lang="tr-TR" sz="2000" i="1" dirty="0" err="1"/>
              <a:t>Camiu’s</a:t>
            </a:r>
            <a:r>
              <a:rPr lang="tr-TR" sz="2000" i="1" dirty="0"/>
              <a:t>-</a:t>
            </a:r>
            <a:r>
              <a:rPr lang="tr-TR" sz="2000" i="1" dirty="0" err="1"/>
              <a:t>Sahih</a:t>
            </a:r>
            <a:r>
              <a:rPr lang="tr-TR" sz="2000" dirty="0" err="1"/>
              <a:t>’te</a:t>
            </a:r>
            <a:r>
              <a:rPr lang="tr-TR" sz="2000" dirty="0"/>
              <a:t> yer almamış olsa hadisçiler tarafından münker kabul edileceğini belirtmiştir.</a:t>
            </a:r>
          </a:p>
          <a:p>
            <a:pPr algn="just">
              <a:lnSpc>
                <a:spcPct val="160000"/>
              </a:lnSpc>
            </a:pPr>
            <a:r>
              <a:rPr lang="tr-TR" sz="2000" dirty="0" err="1"/>
              <a:t>Süyûtî</a:t>
            </a:r>
            <a:r>
              <a:rPr lang="tr-TR" sz="2000" dirty="0"/>
              <a:t> (ö. 911), Hz. Peygamberin kendisine babasının durumunu soran adama, «Benim babam da, senin baban da cehennemde» dediği rivayetin </a:t>
            </a:r>
            <a:r>
              <a:rPr lang="tr-TR" sz="2000" dirty="0" err="1"/>
              <a:t>ravi</a:t>
            </a:r>
            <a:r>
              <a:rPr lang="tr-TR" sz="2000" dirty="0"/>
              <a:t> tasarrufu olduğunu söylemiştir.</a:t>
            </a:r>
          </a:p>
          <a:p>
            <a:pPr algn="just"/>
            <a:endParaRPr lang="tr-TR" sz="2200" dirty="0"/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37911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18D469-150A-431F-BF03-4EC4949F7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44278"/>
            <a:ext cx="8915400" cy="5571461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İnsanların doğmadan önce cennet ve cehennemlik olacaklarının belirlendiğini ifade eden rivayet çağdaş yazar Muhammed el-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Gazzali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(ö. 1996) tarafından insan sorumluluğunu öne çıkartan ayetlere aykırı görülüp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cebr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teorisini desteklediği için reddedilmiştir.</a:t>
            </a: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Şuayb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el-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Arnaut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(ö. 2016), Hz. Musa’nın, ölüm meleğinin gözünü çıkarttığı konusunu ele alan rivayetin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israiliyyat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türü mevkuflardan olabileceğine dikkat çekmiştir.</a:t>
            </a:r>
          </a:p>
          <a:p>
            <a:pPr lvl="0" algn="just">
              <a:lnSpc>
                <a:spcPct val="150000"/>
              </a:lnSpc>
              <a:buClr>
                <a:srgbClr val="A53010"/>
              </a:buClr>
            </a:pP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Mehmed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Said Hatiboğlu, -Hepsi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Kureyş’ten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olan- on iki halifenin idaresi süresince İslam’ın aziz olacağı yönündeki ifadelerin siyasi kargaşalar sonucunda ortaya çıkmış olabileceğini söylemiştir.</a:t>
            </a:r>
          </a:p>
          <a:p>
            <a:pPr lvl="0" algn="just">
              <a:buClr>
                <a:srgbClr val="A53010"/>
              </a:buClr>
            </a:pPr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</a:pPr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A53010"/>
              </a:buClr>
            </a:pPr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69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DBE476-6F37-453C-97D6-4E6384422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80484"/>
            <a:ext cx="8915400" cy="56458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Hayri </a:t>
            </a:r>
            <a:r>
              <a:rPr lang="tr-TR" sz="2000" dirty="0" err="1"/>
              <a:t>Kırbaşoğlu</a:t>
            </a:r>
            <a:r>
              <a:rPr lang="tr-TR" sz="2000" dirty="0"/>
              <a:t>, </a:t>
            </a:r>
            <a:r>
              <a:rPr lang="tr-TR" sz="2000" dirty="0" err="1"/>
              <a:t>İsrailoğullarından</a:t>
            </a:r>
            <a:r>
              <a:rPr lang="tr-TR" sz="2000" dirty="0"/>
              <a:t> bir grubun fareye dönüştüğünü belirten rivayeti mitolojik unsurların </a:t>
            </a:r>
            <a:r>
              <a:rPr lang="tr-TR" sz="2000" dirty="0" err="1"/>
              <a:t>hadisleşmesi</a:t>
            </a:r>
            <a:r>
              <a:rPr lang="tr-TR" sz="2000" dirty="0"/>
              <a:t> olarak nitelendirmiştir.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Ali Osman Ateş, Cehennem ehlinin çoğunun kadınlar olduğunu söyleyen rivayetin Hz. Peygamberin yaratılışına ve tebliğ metoduna aykırı olduğunu ifade etmiştir.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Bünyamin Erul, «Eğer </a:t>
            </a:r>
            <a:r>
              <a:rPr lang="tr-TR" sz="2000" dirty="0" err="1"/>
              <a:t>İsrailoğulları</a:t>
            </a:r>
            <a:r>
              <a:rPr lang="tr-TR" sz="2000" dirty="0"/>
              <a:t> olmasaydı yemek bozulmaz et kokmazdı, Havva olmasaydı kadın cinsi hiçbir zaman eşine ihanet edip onu aldatmazdı» rivayetinin Hz. Peygambere aidiyetinin tartışılır olmaktan kurtulamayacağını ifade eder.</a:t>
            </a:r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81759697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1278</TotalTime>
  <Words>784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Duman</vt:lpstr>
      <vt:lpstr>Sahihayn’daki Hadislerin Güvenilirliği Meselesi</vt:lpstr>
      <vt:lpstr>PowerPoint Sunusu</vt:lpstr>
      <vt:lpstr>Farklı görüşler</vt:lpstr>
      <vt:lpstr>PowerPoint Sunusu</vt:lpstr>
      <vt:lpstr>Sahihayn’da Eleştiriye Uğrayan Bazı Rivayetler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</dc:creator>
  <cp:lastModifiedBy>Hakem</cp:lastModifiedBy>
  <cp:revision>191</cp:revision>
  <dcterms:created xsi:type="dcterms:W3CDTF">2018-02-26T04:33:37Z</dcterms:created>
  <dcterms:modified xsi:type="dcterms:W3CDTF">2022-04-23T19:23:43Z</dcterms:modified>
</cp:coreProperties>
</file>